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  <p:sldMasterId id="2147483748" r:id="rId5"/>
  </p:sldMasterIdLst>
  <p:notesMasterIdLst>
    <p:notesMasterId r:id="rId31"/>
  </p:notesMasterIdLst>
  <p:handoutMasterIdLst>
    <p:handoutMasterId r:id="rId32"/>
  </p:handoutMasterIdLst>
  <p:sldIdLst>
    <p:sldId id="548" r:id="rId6"/>
    <p:sldId id="603" r:id="rId7"/>
    <p:sldId id="685" r:id="rId8"/>
    <p:sldId id="686" r:id="rId9"/>
    <p:sldId id="687" r:id="rId10"/>
    <p:sldId id="688" r:id="rId11"/>
    <p:sldId id="689" r:id="rId12"/>
    <p:sldId id="602" r:id="rId13"/>
    <p:sldId id="625" r:id="rId14"/>
    <p:sldId id="654" r:id="rId15"/>
    <p:sldId id="653" r:id="rId16"/>
    <p:sldId id="680" r:id="rId17"/>
    <p:sldId id="681" r:id="rId18"/>
    <p:sldId id="649" r:id="rId19"/>
    <p:sldId id="648" r:id="rId20"/>
    <p:sldId id="684" r:id="rId21"/>
    <p:sldId id="658" r:id="rId22"/>
    <p:sldId id="659" r:id="rId23"/>
    <p:sldId id="660" r:id="rId24"/>
    <p:sldId id="651" r:id="rId25"/>
    <p:sldId id="652" r:id="rId26"/>
    <p:sldId id="677" r:id="rId27"/>
    <p:sldId id="675" r:id="rId28"/>
    <p:sldId id="655" r:id="rId29"/>
    <p:sldId id="631" r:id="rId30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6PA9ELW" initials="G" lastIdx="4" clrIdx="0"/>
  <p:cmAuthor id="1" name="Maggie Oldham" initials="MEO" lastIdx="1" clrIdx="1"/>
  <p:cmAuthor id="2" name="Marie Phillips" initials="MJP" lastIdx="4" clrIdx="2">
    <p:extLst>
      <p:ext uri="{19B8F6BF-5375-455C-9EA6-DF929625EA0E}">
        <p15:presenceInfo xmlns:p15="http://schemas.microsoft.com/office/powerpoint/2012/main" userId="Marie Phillips" providerId="None"/>
      </p:ext>
    </p:extLst>
  </p:cmAuthor>
  <p:cmAuthor id="3" name="Fortuny, Kristina R (Kristy) CIV USARMY CENWP (US)" initials="FKR(CUC(" lastIdx="4" clrIdx="3">
    <p:extLst>
      <p:ext uri="{19B8F6BF-5375-455C-9EA6-DF929625EA0E}">
        <p15:presenceInfo xmlns:p15="http://schemas.microsoft.com/office/powerpoint/2012/main" userId="Fortuny, Kristina R (Kristy) CIV USARMY CENWP (US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CAE3B"/>
    <a:srgbClr val="AD3FF2"/>
    <a:srgbClr val="532476"/>
    <a:srgbClr val="7EA6C1"/>
    <a:srgbClr val="539CAD"/>
    <a:srgbClr val="62AA56"/>
    <a:srgbClr val="C39001"/>
    <a:srgbClr val="A5C1C0"/>
    <a:srgbClr val="B9D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6754" autoAdjust="0"/>
  </p:normalViewPr>
  <p:slideViewPr>
    <p:cSldViewPr snapToGrid="0">
      <p:cViewPr varScale="1">
        <p:scale>
          <a:sx n="115" d="100"/>
          <a:sy n="115" d="100"/>
        </p:scale>
        <p:origin x="258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867"/>
    </p:cViewPr>
  </p:sorterViewPr>
  <p:notesViewPr>
    <p:cSldViewPr snapToGrid="0">
      <p:cViewPr varScale="1">
        <p:scale>
          <a:sx n="76" d="100"/>
          <a:sy n="76" d="100"/>
        </p:scale>
        <p:origin x="2885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7-12-20T14:38:07.441" idx="4">
    <p:pos x="10" y="10"/>
    <p:text>Norm</p:text>
    <p:extLst>
      <p:ext uri="{C676402C-5697-4E1C-873F-D02D1690AC5C}">
        <p15:threadingInfo xmlns:p15="http://schemas.microsoft.com/office/powerpoint/2012/main" timeZoneBias="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/>
          <a:lstStyle>
            <a:lvl1pPr algn="r">
              <a:defRPr sz="1200"/>
            </a:lvl1pPr>
          </a:lstStyle>
          <a:p>
            <a:fld id="{0C953B36-61FE-44DF-96B5-4B2B9D66F47C}" type="datetimeFigureOut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 anchor="b"/>
          <a:lstStyle>
            <a:lvl1pPr algn="r">
              <a:defRPr sz="1200"/>
            </a:lvl1pPr>
          </a:lstStyle>
          <a:p>
            <a:fld id="{0DFBBE6D-6D8B-4904-A720-30DED72FFF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07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/>
          <a:lstStyle>
            <a:lvl1pPr algn="r">
              <a:defRPr sz="1200"/>
            </a:lvl1pPr>
          </a:lstStyle>
          <a:p>
            <a:fld id="{C04728E6-AD04-44CB-8CED-AAB2465D099D}" type="datetimeFigureOut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4" tIns="46577" rIns="93154" bIns="465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54" tIns="46577" rIns="93154" bIns="4657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 anchor="b"/>
          <a:lstStyle>
            <a:lvl1pPr algn="r">
              <a:defRPr sz="1200"/>
            </a:lvl1pPr>
          </a:lstStyle>
          <a:p>
            <a:fld id="{C13EF162-95D0-42FB-9D8D-7153835C2B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7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039898-7CE0-4FD9-80A1-689901D0DB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70273" y="165788"/>
            <a:ext cx="11661315" cy="5207409"/>
          </a:xfrm>
          <a:prstGeom prst="roundRect">
            <a:avLst>
              <a:gd name="adj" fmla="val 255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3" y="3200408"/>
            <a:ext cx="10972799" cy="15620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609601" y="419100"/>
            <a:ext cx="10966883" cy="2552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928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83A43A-9160-4EFC-BE2E-20C506C3E8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8840-8851-4452-9A45-7785CB458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6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039898-7CE0-4FD9-80A1-689901D0DB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70273" y="165788"/>
            <a:ext cx="11661315" cy="5207409"/>
          </a:xfrm>
          <a:prstGeom prst="roundRect">
            <a:avLst>
              <a:gd name="adj" fmla="val 255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ounded Rectangle 8"/>
          <p:cNvSpPr/>
          <p:nvPr userDrawn="1"/>
        </p:nvSpPr>
        <p:spPr>
          <a:xfrm>
            <a:off x="270273" y="161934"/>
            <a:ext cx="11661315" cy="5207409"/>
          </a:xfrm>
          <a:prstGeom prst="roundRect">
            <a:avLst>
              <a:gd name="adj" fmla="val 255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609601" y="419100"/>
            <a:ext cx="10972801" cy="876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6"/>
          <p:cNvSpPr>
            <a:spLocks noGrp="1" noChangeAspect="1"/>
          </p:cNvSpPr>
          <p:nvPr>
            <p:ph type="pic" sz="quarter" idx="13"/>
          </p:nvPr>
        </p:nvSpPr>
        <p:spPr>
          <a:xfrm>
            <a:off x="6248400" y="1447564"/>
            <a:ext cx="5334000" cy="3734036"/>
          </a:xfrm>
          <a:prstGeom prst="roundRect">
            <a:avLst>
              <a:gd name="adj" fmla="val 6491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ln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3" y="3200408"/>
            <a:ext cx="5289609" cy="15620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86379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274646"/>
            <a:ext cx="11176000" cy="80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1" name="Text Placeholder 2"/>
          <p:cNvSpPr>
            <a:spLocks noGrp="1"/>
          </p:cNvSpPr>
          <p:nvPr>
            <p:ph idx="1"/>
          </p:nvPr>
        </p:nvSpPr>
        <p:spPr bwMode="auto">
          <a:xfrm>
            <a:off x="406400" y="1225550"/>
            <a:ext cx="11176000" cy="471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446186" y="6425806"/>
            <a:ext cx="977900" cy="241214"/>
          </a:xfrm>
          <a:prstGeom prst="rect">
            <a:avLst/>
          </a:prstGeom>
        </p:spPr>
        <p:txBody>
          <a:bodyPr anchor="ctr"/>
          <a:lstStyle>
            <a:lvl1pPr algn="ctr">
              <a:defRPr sz="5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90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274646"/>
            <a:ext cx="11176000" cy="80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1" name="Text Placeholder 2"/>
          <p:cNvSpPr>
            <a:spLocks noGrp="1"/>
          </p:cNvSpPr>
          <p:nvPr>
            <p:ph idx="1"/>
          </p:nvPr>
        </p:nvSpPr>
        <p:spPr bwMode="auto">
          <a:xfrm>
            <a:off x="406400" y="1225550"/>
            <a:ext cx="11176000" cy="471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446186" y="6425806"/>
            <a:ext cx="977900" cy="241214"/>
          </a:xfrm>
          <a:prstGeom prst="rect">
            <a:avLst/>
          </a:prstGeom>
        </p:spPr>
        <p:txBody>
          <a:bodyPr anchor="ctr"/>
          <a:lstStyle>
            <a:lvl1pPr algn="ctr">
              <a:defRPr sz="5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1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274646"/>
            <a:ext cx="11176000" cy="80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1" name="Text Placeholder 2"/>
          <p:cNvSpPr>
            <a:spLocks noGrp="1"/>
          </p:cNvSpPr>
          <p:nvPr>
            <p:ph idx="1"/>
          </p:nvPr>
        </p:nvSpPr>
        <p:spPr bwMode="auto">
          <a:xfrm>
            <a:off x="406400" y="1225550"/>
            <a:ext cx="11176000" cy="471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3"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446186" y="6425806"/>
            <a:ext cx="977900" cy="241214"/>
          </a:xfrm>
          <a:prstGeom prst="rect">
            <a:avLst/>
          </a:prstGeom>
        </p:spPr>
        <p:txBody>
          <a:bodyPr anchor="ctr"/>
          <a:lstStyle>
            <a:lvl1pPr algn="ctr">
              <a:defRPr sz="5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25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2286001"/>
            <a:ext cx="11176000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2025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06400" y="3687764"/>
            <a:ext cx="11176000" cy="854075"/>
          </a:xfrm>
        </p:spPr>
        <p:txBody>
          <a:bodyPr/>
          <a:lstStyle>
            <a:lvl1pPr marL="0" indent="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917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(Whit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8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(Dark Gra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85000"/>
                  </a:schemeClr>
                </a:solidFill>
              </a:defRPr>
            </a:lvl1pPr>
          </a:lstStyle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40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0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theme" Target="../theme/theme1.xml"/><Relationship Id="rId7" Type="http://schemas.openxmlformats.org/officeDocument/2006/relationships/image" Target="../media/image4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4.tiff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Relationship Id="rId14" Type="http://schemas.openxmlformats.org/officeDocument/2006/relationships/image" Target="../media/image5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" y="0"/>
            <a:ext cx="1218565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1017" y="5655966"/>
            <a:ext cx="828311" cy="1054717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46186" y="6356359"/>
            <a:ext cx="977900" cy="365125"/>
          </a:xfrm>
          <a:prstGeom prst="rect">
            <a:avLst/>
          </a:prstGeom>
        </p:spPr>
        <p:txBody>
          <a:bodyPr anchor="ctr"/>
          <a:lstStyle>
            <a:lvl1pPr algn="ctr">
              <a:defRPr sz="563">
                <a:solidFill>
                  <a:schemeClr val="bg1"/>
                </a:solidFill>
              </a:defRPr>
            </a:lvl1pPr>
          </a:lstStyle>
          <a:p>
            <a:fld id="{53DD4697-2CFA-4649-AD6E-2F56B6CE69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609601" y="419100"/>
            <a:ext cx="10966883" cy="2552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609601" y="3200400"/>
            <a:ext cx="10966883" cy="1562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679701" y="1707600"/>
            <a:ext cx="745067" cy="55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217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217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217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40669" y="1707600"/>
            <a:ext cx="745067" cy="558800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200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200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200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7773" y="2394599"/>
            <a:ext cx="742951" cy="55880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255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255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255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18739" y="2394599"/>
            <a:ext cx="742951" cy="55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0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0</a:t>
            </a:r>
          </a:p>
          <a:p>
            <a:pPr algn="ctr">
              <a:defRPr/>
            </a:pPr>
            <a:r>
              <a:rPr lang="en-US" sz="563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679701" y="2394599"/>
            <a:ext cx="745067" cy="558800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163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163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163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0669" y="2394599"/>
            <a:ext cx="745067" cy="558800"/>
          </a:xfrm>
          <a:prstGeom prst="rect">
            <a:avLst/>
          </a:prstGeom>
          <a:solidFill>
            <a:srgbClr val="838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131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132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122</a:t>
            </a:r>
            <a:endParaRPr lang="en-US" sz="563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01633" y="2394599"/>
            <a:ext cx="745067" cy="558800"/>
          </a:xfrm>
          <a:prstGeom prst="rect">
            <a:avLst/>
          </a:prstGeom>
          <a:solidFill>
            <a:srgbClr val="EF4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239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65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53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62601" y="2394599"/>
            <a:ext cx="745067" cy="558800"/>
          </a:xfrm>
          <a:prstGeom prst="rect">
            <a:avLst/>
          </a:prstGeom>
          <a:solidFill>
            <a:srgbClr val="6E8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110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135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120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3568" y="2394599"/>
            <a:ext cx="745067" cy="558800"/>
          </a:xfrm>
          <a:prstGeom prst="rect">
            <a:avLst/>
          </a:prstGeom>
          <a:solidFill>
            <a:srgbClr val="705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112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92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56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484533" y="2394599"/>
            <a:ext cx="745067" cy="558800"/>
          </a:xfrm>
          <a:prstGeom prst="rect">
            <a:avLst/>
          </a:prstGeom>
          <a:solidFill>
            <a:srgbClr val="3E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62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102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130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445501" y="2394599"/>
            <a:ext cx="745067" cy="558800"/>
          </a:xfrm>
          <a:prstGeom prst="rect">
            <a:avLst/>
          </a:prstGeom>
          <a:solidFill>
            <a:srgbClr val="663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102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56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48</a:t>
            </a:r>
            <a:endParaRPr lang="en-US" sz="563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406469" y="2394599"/>
            <a:ext cx="745067" cy="558800"/>
          </a:xfrm>
          <a:prstGeom prst="rect">
            <a:avLst/>
          </a:prstGeom>
          <a:solidFill>
            <a:srgbClr val="827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130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120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111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18733" y="1707600"/>
            <a:ext cx="745067" cy="558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237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237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237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562601" y="1707600"/>
            <a:ext cx="745067" cy="558800"/>
          </a:xfrm>
          <a:prstGeom prst="rect">
            <a:avLst/>
          </a:prstGeom>
          <a:solidFill>
            <a:srgbClr val="507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80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119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27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523568" y="1707600"/>
            <a:ext cx="745067" cy="558800"/>
          </a:xfrm>
          <a:prstGeom prst="rect">
            <a:avLst/>
          </a:prstGeom>
          <a:solidFill>
            <a:srgbClr val="FCA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252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174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.59</a:t>
            </a:r>
            <a:endParaRPr lang="en-US" sz="563" dirty="0">
              <a:solidFill>
                <a:schemeClr val="tx1"/>
              </a:solidFill>
            </a:endParaRPr>
          </a:p>
        </p:txBody>
      </p:sp>
      <p:pic>
        <p:nvPicPr>
          <p:cNvPr id="58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9067" y="3416309"/>
            <a:ext cx="25400" cy="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309" y="5619575"/>
            <a:ext cx="1385371" cy="1117093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7484533" y="1707600"/>
            <a:ext cx="745067" cy="558800"/>
          </a:xfrm>
          <a:prstGeom prst="rect">
            <a:avLst/>
          </a:prstGeom>
          <a:solidFill>
            <a:srgbClr val="532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83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36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118</a:t>
            </a:r>
            <a:endParaRPr lang="en-US" sz="563" dirty="0">
              <a:solidFill>
                <a:schemeClr val="bg1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66"/>
          <a:stretch/>
        </p:blipFill>
        <p:spPr>
          <a:xfrm>
            <a:off x="9372600" y="6645349"/>
            <a:ext cx="1191192" cy="15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80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14350" rtl="0" eaLnBrk="1" latinLnBrk="0" hangingPunct="1">
        <a:lnSpc>
          <a:spcPct val="100000"/>
        </a:lnSpc>
        <a:spcBef>
          <a:spcPct val="0"/>
        </a:spcBef>
        <a:buNone/>
        <a:defRPr sz="30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" userDrawn="1">
          <p15:clr>
            <a:srgbClr val="5ACBF0"/>
          </p15:clr>
        </p15:guide>
        <p15:guide id="2" pos="12971" userDrawn="1">
          <p15:clr>
            <a:srgbClr val="5ACBF0"/>
          </p15:clr>
        </p15:guide>
        <p15:guide id="3" pos="7296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5542" y="165467"/>
            <a:ext cx="11716335" cy="6545212"/>
          </a:xfrm>
          <a:prstGeom prst="roundRect">
            <a:avLst>
              <a:gd name="adj" fmla="val 2258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274638"/>
            <a:ext cx="111760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slide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6400" y="1233932"/>
            <a:ext cx="11176000" cy="470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033" name="Picture 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79067" y="3416309"/>
            <a:ext cx="25400" cy="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1017" y="5655966"/>
            <a:ext cx="828311" cy="10547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309" y="5619575"/>
            <a:ext cx="1385371" cy="1117093"/>
          </a:xfrm>
          <a:prstGeom prst="rect">
            <a:avLst/>
          </a:prstGeom>
        </p:spPr>
      </p:pic>
      <p:sp>
        <p:nvSpPr>
          <p:cNvPr id="1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446186" y="6425806"/>
            <a:ext cx="977900" cy="241214"/>
          </a:xfrm>
          <a:prstGeom prst="rect">
            <a:avLst/>
          </a:prstGeom>
        </p:spPr>
        <p:txBody>
          <a:bodyPr anchor="ctr"/>
          <a:lstStyle>
            <a:lvl1pPr algn="ctr">
              <a:defRPr sz="5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9356651" y="5720316"/>
            <a:ext cx="1307805" cy="95693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659" y="5677786"/>
            <a:ext cx="1092412" cy="99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3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64" r:id="rId4"/>
    <p:sldLayoutId id="2147483769" r:id="rId5"/>
    <p:sldLayoutId id="2147483770" r:id="rId6"/>
    <p:sldLayoutId id="2147483771" r:id="rId7"/>
    <p:sldLayoutId id="214748380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 cap="all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92881" indent="-192881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defRPr sz="21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289322" indent="-160735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2pPr>
      <a:lvl3pPr marL="514350" indent="-128588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3pPr>
      <a:lvl4pPr marL="771525" indent="-128588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4pPr>
      <a:lvl5pPr marL="1028700" indent="-128588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296" userDrawn="1">
          <p15:clr>
            <a:srgbClr val="5ACBF0"/>
          </p15:clr>
        </p15:guide>
        <p15:guide id="2" pos="12971" userDrawn="1">
          <p15:clr>
            <a:srgbClr val="5ACBF0"/>
          </p15:clr>
        </p15:guide>
        <p15:guide id="3" pos="256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B3473-5193-4AC1-9169-6977ADF2DCFC}" type="slidenum">
              <a:rPr lang="en-US" sz="1000" smtClean="0"/>
              <a:pPr/>
              <a:t>1</a:t>
            </a:fld>
            <a:endParaRPr lang="en-US" sz="1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09601" y="2473378"/>
            <a:ext cx="10972801" cy="2289130"/>
          </a:xfrm>
        </p:spPr>
        <p:txBody>
          <a:bodyPr>
            <a:normAutofit/>
          </a:bodyPr>
          <a:lstStyle/>
          <a:p>
            <a:r>
              <a:rPr lang="en-US" dirty="0" smtClean="0"/>
              <a:t>Jeff Ament, PM</a:t>
            </a:r>
          </a:p>
          <a:p>
            <a:r>
              <a:rPr lang="en-US" dirty="0" smtClean="0"/>
              <a:t>Kristy Fortuny, TL</a:t>
            </a:r>
          </a:p>
          <a:p>
            <a:r>
              <a:rPr lang="en-US" dirty="0" smtClean="0"/>
              <a:t>Jon Rerecich, Fish Biologist</a:t>
            </a:r>
          </a:p>
          <a:p>
            <a:r>
              <a:rPr lang="en-US" dirty="0"/>
              <a:t>Steve Schlenker, Hydraulic Engineer</a:t>
            </a:r>
          </a:p>
          <a:p>
            <a:endParaRPr lang="en-US" dirty="0" smtClean="0"/>
          </a:p>
          <a:p>
            <a:r>
              <a:rPr lang="en-US" dirty="0" smtClean="0"/>
              <a:t>23 January 2018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19100"/>
            <a:ext cx="7378699" cy="2552700"/>
          </a:xfrm>
        </p:spPr>
        <p:txBody>
          <a:bodyPr/>
          <a:lstStyle/>
          <a:p>
            <a:r>
              <a:rPr lang="en-US" dirty="0" smtClean="0"/>
              <a:t>Detroit Temperature Control and Downstream passage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Placeholder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4" b="2444"/>
          <a:stretch>
            <a:fillRect/>
          </a:stretch>
        </p:blipFill>
        <p:spPr>
          <a:xfrm>
            <a:off x="6248400" y="1447564"/>
            <a:ext cx="5334000" cy="3734036"/>
          </a:xfrm>
          <a:prstGeom prst="roundRect">
            <a:avLst>
              <a:gd name="adj" fmla="val 6491"/>
            </a:avLst>
          </a:prstGeom>
        </p:spPr>
      </p:pic>
    </p:spTree>
    <p:extLst>
      <p:ext uri="{BB962C8B-B14F-4D97-AF65-F5344CB8AC3E}">
        <p14:creationId xmlns:p14="http://schemas.microsoft.com/office/powerpoint/2010/main" val="345988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SWS and FSS - isometric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8375" y="1258427"/>
            <a:ext cx="7339134" cy="47101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8840-8851-4452-9A45-7785CB458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23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SWS and FSS - </a:t>
            </a:r>
            <a:r>
              <a:rPr lang="en-US" dirty="0" smtClean="0"/>
              <a:t>plan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603" y="1166987"/>
            <a:ext cx="7044909" cy="47101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8840-8851-4452-9A45-7785CB458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5004262" y="1081088"/>
            <a:ext cx="1180407" cy="797588"/>
          </a:xfrm>
          <a:prstGeom prst="borderCallout1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55982" y="1636806"/>
            <a:ext cx="1180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70339" y="3214321"/>
            <a:ext cx="924061" cy="382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FSS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70269" y="4555375"/>
            <a:ext cx="72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82028" y="4272742"/>
            <a:ext cx="1630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27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99" y="1233932"/>
            <a:ext cx="18122737" cy="76370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8840-8851-4452-9A45-7785CB458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6398" y="864600"/>
            <a:ext cx="11669188" cy="5925044"/>
            <a:chOff x="406398" y="864600"/>
            <a:chExt cx="11669188" cy="5925044"/>
          </a:xfrm>
        </p:grpSpPr>
        <p:pic>
          <p:nvPicPr>
            <p:cNvPr id="1026" name="Picture 2" descr="DET_v4_DDR_60percent_2017-11-14TempPlotAllScenariosApr-Dec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98" y="1045810"/>
              <a:ext cx="8890001" cy="5743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095875" y="1205584"/>
              <a:ext cx="523875" cy="2238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296399" y="1919733"/>
              <a:ext cx="277918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Temperature target (black line) will affect downstream temperatures most in hot-dry years</a:t>
              </a:r>
              <a:endParaRPr lang="en-US" dirty="0"/>
            </a:p>
          </p:txBody>
        </p:sp>
        <p:cxnSp>
          <p:nvCxnSpPr>
            <p:cNvPr id="9" name="Straight Arrow Connector 8"/>
            <p:cNvCxnSpPr>
              <a:stCxn id="7" idx="1"/>
            </p:cNvCxnSpPr>
            <p:nvPr/>
          </p:nvCxnSpPr>
          <p:spPr>
            <a:xfrm flipH="1">
              <a:off x="8153401" y="2658397"/>
              <a:ext cx="1142998" cy="115160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942418" y="864600"/>
              <a:ext cx="3581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Model Results (colored lines)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2954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869" y="1853057"/>
            <a:ext cx="29427906" cy="124011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8840-8851-4452-9A45-7785CB458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EmergenceSummaryDETDDR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33" y="1235428"/>
            <a:ext cx="8702318" cy="562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52499" y="2186434"/>
            <a:ext cx="5029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Compared to “Existing” </a:t>
            </a:r>
            <a:r>
              <a:rPr lang="en-US" dirty="0" smtClean="0"/>
              <a:t>conditions, </a:t>
            </a:r>
            <a:r>
              <a:rPr lang="en-US" dirty="0"/>
              <a:t>egg emergence from peak </a:t>
            </a:r>
            <a:r>
              <a:rPr lang="en-US" dirty="0" err="1"/>
              <a:t>spawners</a:t>
            </a:r>
            <a:r>
              <a:rPr lang="en-US" dirty="0"/>
              <a:t> (Sep 20) was delayed about 2 weeks under FSS and SWS scenarios </a:t>
            </a:r>
            <a:r>
              <a:rPr lang="en-US" dirty="0" smtClean="0"/>
              <a:t>with </a:t>
            </a:r>
            <a:r>
              <a:rPr lang="en-US" i="1" dirty="0" err="1" smtClean="0"/>
              <a:t>PreDam</a:t>
            </a:r>
            <a:r>
              <a:rPr lang="en-US" dirty="0" smtClean="0"/>
              <a:t> </a:t>
            </a:r>
            <a:r>
              <a:rPr lang="en-US" dirty="0"/>
              <a:t>temperature </a:t>
            </a:r>
            <a:r>
              <a:rPr lang="en-US" dirty="0" smtClean="0"/>
              <a:t>targets.</a:t>
            </a:r>
            <a:endParaRPr lang="en-US" dirty="0"/>
          </a:p>
          <a:p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133850" y="3440698"/>
            <a:ext cx="47625" cy="995033"/>
          </a:xfrm>
          <a:prstGeom prst="straightConnector1">
            <a:avLst/>
          </a:prstGeom>
          <a:ln w="50800">
            <a:solidFill>
              <a:srgbClr val="CB9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133850" y="3440698"/>
            <a:ext cx="554218" cy="669367"/>
          </a:xfrm>
          <a:prstGeom prst="straightConnector1">
            <a:avLst/>
          </a:prstGeom>
          <a:ln w="50800">
            <a:solidFill>
              <a:srgbClr val="26C8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33850" y="3440698"/>
            <a:ext cx="1111957" cy="780899"/>
          </a:xfrm>
          <a:prstGeom prst="straightConnector1">
            <a:avLst/>
          </a:prstGeom>
          <a:ln w="50800">
            <a:solidFill>
              <a:srgbClr val="00A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266951" y="1533526"/>
            <a:ext cx="4429124" cy="319532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>
            <a:endCxn id="12" idx="0"/>
          </p:cNvCxnSpPr>
          <p:nvPr/>
        </p:nvCxnSpPr>
        <p:spPr>
          <a:xfrm flipH="1">
            <a:off x="3467100" y="1853056"/>
            <a:ext cx="666750" cy="3333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92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42244"/>
            <a:ext cx="11176000" cy="4709669"/>
          </a:xfrm>
        </p:spPr>
        <p:txBody>
          <a:bodyPr/>
          <a:lstStyle/>
          <a:p>
            <a:r>
              <a:rPr lang="en-US" dirty="0"/>
              <a:t>Fish interaction with warm water and cold water gates</a:t>
            </a:r>
          </a:p>
          <a:p>
            <a:endParaRPr lang="en-US" dirty="0"/>
          </a:p>
          <a:p>
            <a:r>
              <a:rPr lang="en-US" dirty="0"/>
              <a:t>Design alignment with FSS</a:t>
            </a:r>
          </a:p>
          <a:p>
            <a:pPr marL="439341" lvl="1" indent="-342900">
              <a:buFont typeface="Arial" panose="020B0604020202020204" pitchFamily="34" charset="0"/>
              <a:buChar char="•"/>
            </a:pPr>
            <a:r>
              <a:rPr lang="en-US" dirty="0"/>
              <a:t>Trap and haul </a:t>
            </a:r>
          </a:p>
          <a:p>
            <a:pPr marL="439341" lvl="1" indent="-342900">
              <a:buFont typeface="Arial" panose="020B0604020202020204" pitchFamily="34" charset="0"/>
              <a:buChar char="•"/>
            </a:pPr>
            <a:r>
              <a:rPr lang="en-US" dirty="0"/>
              <a:t>Piped bypass</a:t>
            </a:r>
          </a:p>
          <a:p>
            <a:pPr marL="664369" lvl="2" indent="-342900">
              <a:buFont typeface="Wingdings" panose="05000000000000000000" pitchFamily="2" charset="2"/>
              <a:buChar char="Ø"/>
            </a:pPr>
            <a:r>
              <a:rPr lang="en-US" dirty="0"/>
              <a:t>RM&amp;E</a:t>
            </a:r>
          </a:p>
          <a:p>
            <a:pPr marL="321469" lvl="2" indent="0">
              <a:buNone/>
            </a:pPr>
            <a:endParaRPr lang="en-US" dirty="0"/>
          </a:p>
          <a:p>
            <a:pPr marL="321469" lvl="2" indent="0">
              <a:buNone/>
            </a:pPr>
            <a:endParaRPr lang="en-US" dirty="0"/>
          </a:p>
          <a:p>
            <a:r>
              <a:rPr lang="en-US" dirty="0"/>
              <a:t>Shaped weir test on east face SWS</a:t>
            </a:r>
          </a:p>
          <a:p>
            <a:pPr marL="439341" lvl="1" indent="-342900">
              <a:buFont typeface="Arial" panose="020B0604020202020204" pitchFamily="34" charset="0"/>
              <a:buChar char="•"/>
            </a:pPr>
            <a:r>
              <a:rPr lang="en-US" dirty="0"/>
              <a:t>Biological</a:t>
            </a:r>
          </a:p>
          <a:p>
            <a:pPr marL="664369" lvl="2" indent="-342900">
              <a:buFont typeface="Wingdings" panose="05000000000000000000" pitchFamily="2" charset="2"/>
              <a:buChar char="Ø"/>
            </a:pPr>
            <a:r>
              <a:rPr lang="en-US" dirty="0"/>
              <a:t>RM&amp;E???</a:t>
            </a:r>
          </a:p>
          <a:p>
            <a:pPr marL="439341" lvl="1" indent="-342900">
              <a:buFont typeface="Arial" panose="020B0604020202020204" pitchFamily="34" charset="0"/>
              <a:buChar char="•"/>
            </a:pPr>
            <a:r>
              <a:rPr lang="en-US" dirty="0"/>
              <a:t>Engineering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8840-8851-4452-9A45-7785CB458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8840-8851-4452-9A45-7785CB458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7336" y="108108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SWS Flow Requirements</a:t>
            </a:r>
          </a:p>
          <a:p>
            <a:r>
              <a:rPr lang="en-US" dirty="0" smtClean="0"/>
              <a:t>Maximum </a:t>
            </a:r>
            <a:r>
              <a:rPr lang="en-US" dirty="0"/>
              <a:t>single RO discharge = 6525 cfs</a:t>
            </a:r>
          </a:p>
          <a:p>
            <a:r>
              <a:rPr lang="en-US" dirty="0"/>
              <a:t>Maximum </a:t>
            </a:r>
            <a:r>
              <a:rPr lang="en-US" dirty="0" smtClean="0"/>
              <a:t>combined turbine discharge = 5600 </a:t>
            </a:r>
            <a:r>
              <a:rPr lang="en-US" dirty="0"/>
              <a:t>cfs</a:t>
            </a:r>
          </a:p>
          <a:p>
            <a:endParaRPr lang="en-US" dirty="0" smtClean="0"/>
          </a:p>
          <a:p>
            <a:r>
              <a:rPr lang="en-US" dirty="0" smtClean="0"/>
              <a:t>Warm Water Weirs operate from pools of 1425 – 1570 feet. </a:t>
            </a:r>
          </a:p>
          <a:p>
            <a:r>
              <a:rPr lang="en-US" dirty="0"/>
              <a:t>Maximum Surface inflow = 5,600 cfs (total turbine capacity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2 x 20–</a:t>
            </a:r>
            <a:r>
              <a:rPr lang="en-US" dirty="0" err="1"/>
              <a:t>ft</a:t>
            </a:r>
            <a:r>
              <a:rPr lang="en-US" dirty="0"/>
              <a:t> </a:t>
            </a:r>
            <a:r>
              <a:rPr lang="en-US" dirty="0" smtClean="0"/>
              <a:t>wide weirs to receive flow from floating screen structure (FSS) on west face</a:t>
            </a:r>
          </a:p>
          <a:p>
            <a:pPr lvl="2"/>
            <a:r>
              <a:rPr lang="en-US" dirty="0"/>
              <a:t>Maximum head differential from the FSS to SWS = 0.5 feet</a:t>
            </a:r>
            <a:r>
              <a:rPr lang="en-US" dirty="0" smtClean="0"/>
              <a:t>.</a:t>
            </a:r>
          </a:p>
          <a:p>
            <a:pPr lvl="2"/>
            <a:r>
              <a:rPr lang="en-US" dirty="0"/>
              <a:t>Estimated differential from forebay to SWS wet well is 4 – 6 feet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2 x </a:t>
            </a:r>
            <a:r>
              <a:rPr lang="en-US" dirty="0" smtClean="0"/>
              <a:t>10–</a:t>
            </a:r>
            <a:r>
              <a:rPr lang="en-US" dirty="0" err="1" smtClean="0"/>
              <a:t>ft</a:t>
            </a:r>
            <a:r>
              <a:rPr lang="en-US" dirty="0" smtClean="0"/>
              <a:t> </a:t>
            </a:r>
            <a:r>
              <a:rPr lang="en-US" dirty="0"/>
              <a:t>wide weirs </a:t>
            </a:r>
            <a:r>
              <a:rPr lang="en-US" dirty="0" smtClean="0"/>
              <a:t>to receive bypass flow around FSS </a:t>
            </a:r>
            <a:r>
              <a:rPr lang="en-US" dirty="0"/>
              <a:t>on </a:t>
            </a:r>
            <a:r>
              <a:rPr lang="en-US" dirty="0" smtClean="0"/>
              <a:t>east </a:t>
            </a:r>
            <a:r>
              <a:rPr lang="en-US" dirty="0"/>
              <a:t>face</a:t>
            </a:r>
          </a:p>
          <a:p>
            <a:pPr lvl="2"/>
            <a:r>
              <a:rPr lang="en-US" dirty="0" smtClean="0"/>
              <a:t>Design bypass flow head </a:t>
            </a:r>
            <a:r>
              <a:rPr lang="en-US" dirty="0"/>
              <a:t>differential from the </a:t>
            </a:r>
            <a:r>
              <a:rPr lang="en-US" dirty="0" smtClean="0"/>
              <a:t>forebay </a:t>
            </a:r>
            <a:r>
              <a:rPr lang="en-US" dirty="0"/>
              <a:t>to SWS </a:t>
            </a:r>
            <a:r>
              <a:rPr lang="en-US" dirty="0" smtClean="0"/>
              <a:t> = 2 feet.</a:t>
            </a:r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2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8840-8851-4452-9A45-7785CB458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7336" y="1081088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 </a:t>
            </a:r>
            <a:r>
              <a:rPr lang="en-US" dirty="0"/>
              <a:t>low level inlets are sized for up </a:t>
            </a:r>
            <a:r>
              <a:rPr lang="en-US" dirty="0" smtClean="0"/>
              <a:t>to 5,920 </a:t>
            </a:r>
            <a:r>
              <a:rPr lang="en-US" dirty="0"/>
              <a:t>cfs (with one gate redundancy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4 x 10-ft wide x 15-ft high inlet gates, RO gate lip design.</a:t>
            </a:r>
          </a:p>
          <a:p>
            <a:pPr lvl="1"/>
            <a:r>
              <a:rPr lang="en-US" dirty="0" smtClean="0"/>
              <a:t>Gate invert = 1327 feet.</a:t>
            </a:r>
          </a:p>
          <a:p>
            <a:pPr lvl="1"/>
            <a:r>
              <a:rPr lang="en-US" dirty="0" smtClean="0"/>
              <a:t>Low level gates will operate via PLC to prevent excessive drawdown in tower</a:t>
            </a:r>
          </a:p>
          <a:p>
            <a:pPr lvl="1"/>
            <a:endParaRPr lang="en-US" dirty="0" smtClean="0"/>
          </a:p>
          <a:p>
            <a:pPr lvl="0"/>
            <a:r>
              <a:rPr lang="en-US" dirty="0"/>
              <a:t>The total combined SWS discharge is 11,500 </a:t>
            </a:r>
            <a:r>
              <a:rPr lang="en-US" dirty="0" smtClean="0"/>
              <a:t>cfs.</a:t>
            </a:r>
          </a:p>
          <a:p>
            <a:pPr lvl="0"/>
            <a:r>
              <a:rPr lang="en-US" dirty="0" smtClean="0"/>
              <a:t>Maximum design head differential from Forebay to SWS wet well = 12 feet.</a:t>
            </a:r>
          </a:p>
          <a:p>
            <a:pPr lvl="0"/>
            <a:endParaRPr lang="en-US" dirty="0"/>
          </a:p>
          <a:p>
            <a:r>
              <a:rPr lang="en-US" dirty="0" smtClean="0"/>
              <a:t>Conduits under </a:t>
            </a:r>
            <a:r>
              <a:rPr lang="en-US" dirty="0"/>
              <a:t>FSS </a:t>
            </a:r>
            <a:r>
              <a:rPr lang="en-US" dirty="0" smtClean="0"/>
              <a:t>operations:</a:t>
            </a:r>
          </a:p>
          <a:p>
            <a:r>
              <a:rPr lang="en-US" dirty="0" smtClean="0"/>
              <a:t>Estimated head differential from forebay to existing penstock intakes is 5 -10 feet.</a:t>
            </a:r>
          </a:p>
          <a:p>
            <a:r>
              <a:rPr lang="en-US" dirty="0"/>
              <a:t>Estimated head differential from forebay to existing </a:t>
            </a:r>
            <a:r>
              <a:rPr lang="en-US" dirty="0" smtClean="0"/>
              <a:t>RO </a:t>
            </a:r>
            <a:r>
              <a:rPr lang="en-US" dirty="0"/>
              <a:t>intake is </a:t>
            </a:r>
            <a:r>
              <a:rPr lang="en-US" dirty="0" smtClean="0"/>
              <a:t>4 -11 </a:t>
            </a:r>
            <a:r>
              <a:rPr lang="en-US" dirty="0"/>
              <a:t>feet.</a:t>
            </a:r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74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8840-8851-4452-9A45-7785CB458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325" y="994056"/>
            <a:ext cx="8820150" cy="460607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8391525" y="4743450"/>
            <a:ext cx="571500" cy="200025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40761" y="448181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50" y="4112478"/>
            <a:ext cx="1774845" cy="36933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R.O. CONDUIT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95525" y="2917474"/>
            <a:ext cx="1495425" cy="646331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PENSTOCK CONDUITS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24525" y="677863"/>
            <a:ext cx="2082621" cy="36933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ACCESS BRIDGE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471976" y="1800506"/>
            <a:ext cx="2813463" cy="646331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WARM WATER INTAKES</a:t>
            </a:r>
          </a:p>
          <a:p>
            <a:r>
              <a:rPr lang="en-US" dirty="0" smtClean="0"/>
              <a:t>(BYPASS)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60822" y="3517599"/>
            <a:ext cx="2732286" cy="36933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COLD WATER INTAKES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3" idx="3"/>
          </p:cNvCxnSpPr>
          <p:nvPr/>
        </p:nvCxnSpPr>
        <p:spPr>
          <a:xfrm>
            <a:off x="2632095" y="4297144"/>
            <a:ext cx="411142" cy="3092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90950" y="3297095"/>
            <a:ext cx="727075" cy="3864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774124" y="3186008"/>
            <a:ext cx="1194751" cy="1110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807146" y="2144741"/>
            <a:ext cx="612442" cy="4449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458075" y="2144741"/>
            <a:ext cx="899600" cy="2224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334250" y="3705828"/>
            <a:ext cx="1085338" cy="8831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807146" y="3728931"/>
            <a:ext cx="639388" cy="7826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10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8840-8851-4452-9A45-7785CB458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391525" y="4743450"/>
            <a:ext cx="571500" cy="200025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40761" y="448181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06400" y="1005332"/>
            <a:ext cx="9118600" cy="4709669"/>
          </a:xfrm>
        </p:spPr>
        <p:txBody>
          <a:bodyPr/>
          <a:lstStyle/>
          <a:p>
            <a:pPr marL="0" indent="0"/>
            <a:r>
              <a:rPr lang="en-US" dirty="0" smtClean="0"/>
              <a:t>Selective Withdrawal 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80’x80’x259’ tall reinforced concrete structure w/ open </a:t>
            </a:r>
            <a:r>
              <a:rPr lang="en-US" dirty="0" smtClean="0"/>
              <a:t>wet well</a:t>
            </a:r>
            <a:endParaRPr lang="en-US" dirty="0" smtClean="0"/>
          </a:p>
          <a:p>
            <a:pPr marL="0" indent="0"/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Foundation Concepts:</a:t>
            </a:r>
          </a:p>
          <a:p>
            <a:pPr marL="921544" lvl="3" indent="-342900"/>
            <a:r>
              <a:rPr lang="en-US" sz="2100" dirty="0" smtClean="0"/>
              <a:t>105’x105’x50’ mass concrete mat foundation socketed into bedrock</a:t>
            </a:r>
          </a:p>
          <a:p>
            <a:pPr marL="921544" lvl="3" indent="-342900"/>
            <a:r>
              <a:rPr lang="en-US" sz="2100" dirty="0" smtClean="0"/>
              <a:t>(20) 48” diameter reinforced concrete drilled shafts around perimeter</a:t>
            </a:r>
          </a:p>
          <a:p>
            <a:pPr marL="921544" lvl="3" indent="-342900"/>
            <a:endParaRPr lang="en-US" dirty="0"/>
          </a:p>
          <a:p>
            <a:pPr marL="0" indent="0"/>
            <a:r>
              <a:rPr lang="en-US" dirty="0"/>
              <a:t>Access Bridge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Precast, </a:t>
            </a:r>
            <a:r>
              <a:rPr lang="en-US" dirty="0" err="1"/>
              <a:t>prestressed</a:t>
            </a:r>
            <a:r>
              <a:rPr lang="en-US" dirty="0"/>
              <a:t> concrete bridge </a:t>
            </a:r>
            <a:r>
              <a:rPr lang="en-US" dirty="0" smtClean="0"/>
              <a:t>girders — Piers </a:t>
            </a:r>
            <a:r>
              <a:rPr lang="en-US" dirty="0"/>
              <a:t>may be as high as 200 </a:t>
            </a:r>
            <a:r>
              <a:rPr lang="en-US" dirty="0" err="1"/>
              <a:t>ft</a:t>
            </a:r>
            <a:r>
              <a:rPr lang="en-US" dirty="0"/>
              <a:t> tall.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 smtClean="0"/>
          </a:p>
          <a:p>
            <a:pPr marL="96441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882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8840-8851-4452-9A45-7785CB458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391525" y="4743450"/>
            <a:ext cx="571500" cy="200025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40761" y="448181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06400" y="948182"/>
            <a:ext cx="5750982" cy="5395468"/>
          </a:xfrm>
        </p:spPr>
        <p:txBody>
          <a:bodyPr/>
          <a:lstStyle/>
          <a:p>
            <a:pPr marL="0" indent="0"/>
            <a:r>
              <a:rPr lang="en-US" dirty="0" smtClean="0"/>
              <a:t>Warm Water Intake Gates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(2) 20 </a:t>
            </a:r>
            <a:r>
              <a:rPr lang="en-US" dirty="0" err="1" smtClean="0"/>
              <a:t>ft</a:t>
            </a:r>
            <a:r>
              <a:rPr lang="en-US" dirty="0" smtClean="0"/>
              <a:t> W x 157.5 </a:t>
            </a:r>
            <a:r>
              <a:rPr lang="en-US" dirty="0" err="1" smtClean="0"/>
              <a:t>ft</a:t>
            </a:r>
            <a:r>
              <a:rPr lang="en-US" dirty="0" smtClean="0"/>
              <a:t> H telescoping weir gates as primary on west wall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(2) 10 </a:t>
            </a:r>
            <a:r>
              <a:rPr lang="en-US" dirty="0" err="1" smtClean="0"/>
              <a:t>ft</a:t>
            </a:r>
            <a:r>
              <a:rPr lang="en-US" dirty="0" smtClean="0"/>
              <a:t> W x 157.5 </a:t>
            </a:r>
            <a:r>
              <a:rPr lang="en-US" dirty="0" err="1" smtClean="0"/>
              <a:t>ft</a:t>
            </a:r>
            <a:r>
              <a:rPr lang="en-US" dirty="0" smtClean="0"/>
              <a:t> H telescoping weir gates as bypass on east wall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Each telescoping weir gate is made up of (3) leafs.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1544" lvl="3" indent="-342900"/>
            <a:endParaRPr lang="en-US" dirty="0"/>
          </a:p>
          <a:p>
            <a:pPr marL="0" indent="0"/>
            <a:r>
              <a:rPr lang="en-US" dirty="0"/>
              <a:t>Cold Water Intake Gates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(2) on south wall; (2) on east wall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All gates are 10 </a:t>
            </a:r>
            <a:r>
              <a:rPr lang="en-US" dirty="0" err="1"/>
              <a:t>ft</a:t>
            </a:r>
            <a:r>
              <a:rPr lang="en-US" dirty="0"/>
              <a:t> W x 15 </a:t>
            </a:r>
            <a:r>
              <a:rPr lang="en-US" dirty="0" err="1"/>
              <a:t>ft</a:t>
            </a:r>
            <a:r>
              <a:rPr lang="en-US" dirty="0"/>
              <a:t> H vertical lift gates</a:t>
            </a:r>
          </a:p>
          <a:p>
            <a:pPr marL="0" indent="0"/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 smtClean="0"/>
          </a:p>
          <a:p>
            <a:pPr marL="96441" lvl="1" indent="0">
              <a:buNone/>
            </a:pPr>
            <a:endParaRPr lang="en-US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157382" y="948181"/>
            <a:ext cx="5039786" cy="470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ts val="169"/>
              </a:spcBef>
              <a:spcAft>
                <a:spcPct val="0"/>
              </a:spcAft>
              <a:buFont typeface="Arial" pitchFamily="34" charset="0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289322" indent="-160735" algn="l" rtl="0" eaLnBrk="1" fontAlgn="base" hangingPunct="1">
              <a:spcBef>
                <a:spcPts val="169"/>
              </a:spcBef>
              <a:spcAft>
                <a:spcPct val="0"/>
              </a:spcAft>
              <a:buFont typeface="Arial" pitchFamily="34" charset="0"/>
              <a:buChar char="–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14350" indent="-128588" algn="l" rtl="0" eaLnBrk="1" fontAlgn="base" hangingPunct="1">
              <a:spcBef>
                <a:spcPts val="169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771525" indent="-128588" algn="l" rtl="0" eaLnBrk="1" fontAlgn="base" hangingPunct="1">
              <a:spcBef>
                <a:spcPts val="169"/>
              </a:spcBef>
              <a:spcAft>
                <a:spcPct val="0"/>
              </a:spcAft>
              <a:buFont typeface="Arial" pitchFamily="34" charset="0"/>
              <a:buChar char="–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028700" indent="-128588" algn="l" rtl="0" eaLnBrk="1" fontAlgn="base" hangingPunct="1">
              <a:spcBef>
                <a:spcPts val="169"/>
              </a:spcBef>
              <a:spcAft>
                <a:spcPct val="0"/>
              </a:spcAft>
              <a:buFont typeface="Arial" pitchFamily="34" charset="0"/>
              <a:buChar char="»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/>
              <a:t>Regulating Outlet Conduits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 </a:t>
            </a:r>
            <a:r>
              <a:rPr lang="en-US" dirty="0" err="1"/>
              <a:t>ft</a:t>
            </a:r>
            <a:r>
              <a:rPr lang="en-US" dirty="0"/>
              <a:t> W x 26 </a:t>
            </a:r>
            <a:r>
              <a:rPr lang="en-US" dirty="0" err="1"/>
              <a:t>ft</a:t>
            </a:r>
            <a:r>
              <a:rPr lang="en-US" dirty="0"/>
              <a:t> H </a:t>
            </a:r>
            <a:r>
              <a:rPr lang="en-US" dirty="0">
                <a:sym typeface="Wingdings" panose="05000000000000000000" pitchFamily="2" charset="2"/>
              </a:rPr>
              <a:t> 12 </a:t>
            </a:r>
            <a:r>
              <a:rPr lang="en-US" dirty="0" err="1">
                <a:sym typeface="Wingdings" panose="05000000000000000000" pitchFamily="2" charset="2"/>
              </a:rPr>
              <a:t>ft</a:t>
            </a:r>
            <a:r>
              <a:rPr lang="en-US" dirty="0">
                <a:sym typeface="Wingdings" panose="05000000000000000000" pitchFamily="2" charset="2"/>
              </a:rPr>
              <a:t> W x 20 </a:t>
            </a:r>
            <a:r>
              <a:rPr lang="en-US" dirty="0" err="1">
                <a:sym typeface="Wingdings" panose="05000000000000000000" pitchFamily="2" charset="2"/>
              </a:rPr>
              <a:t>ft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H</a:t>
            </a:r>
            <a:endParaRPr lang="en-US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pPr marL="0" indent="0"/>
            <a:r>
              <a:rPr lang="en-US" dirty="0"/>
              <a:t>Penstock Conduits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15 </a:t>
            </a:r>
            <a:r>
              <a:rPr lang="en-US" dirty="0" err="1"/>
              <a:t>ft</a:t>
            </a:r>
            <a:r>
              <a:rPr lang="en-US" dirty="0"/>
              <a:t> W x 21 </a:t>
            </a:r>
            <a:r>
              <a:rPr lang="en-US" dirty="0" err="1"/>
              <a:t>ft</a:t>
            </a:r>
            <a:r>
              <a:rPr lang="en-US" dirty="0"/>
              <a:t> H </a:t>
            </a:r>
            <a:r>
              <a:rPr lang="en-US" dirty="0">
                <a:sym typeface="Wingdings" panose="05000000000000000000" pitchFamily="2" charset="2"/>
              </a:rPr>
              <a:t> 15 </a:t>
            </a:r>
            <a:r>
              <a:rPr lang="en-US" dirty="0" err="1">
                <a:sym typeface="Wingdings" panose="05000000000000000000" pitchFamily="2" charset="2"/>
              </a:rPr>
              <a:t>ft</a:t>
            </a:r>
            <a:r>
              <a:rPr lang="en-US" dirty="0">
                <a:sym typeface="Wingdings" panose="05000000000000000000" pitchFamily="2" charset="2"/>
              </a:rPr>
              <a:t> W x 15 </a:t>
            </a:r>
            <a:r>
              <a:rPr lang="en-US" dirty="0" err="1">
                <a:sym typeface="Wingdings" panose="05000000000000000000" pitchFamily="2" charset="2"/>
              </a:rPr>
              <a:t>ft</a:t>
            </a:r>
            <a:r>
              <a:rPr lang="en-US" dirty="0">
                <a:sym typeface="Wingdings" panose="05000000000000000000" pitchFamily="2" charset="2"/>
              </a:rPr>
              <a:t> H</a:t>
            </a:r>
          </a:p>
          <a:p>
            <a:pPr marL="0" indent="0"/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3309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25550"/>
            <a:ext cx="5689600" cy="4718049"/>
          </a:xfrm>
        </p:spPr>
        <p:txBody>
          <a:bodyPr/>
          <a:lstStyle/>
          <a:p>
            <a:r>
              <a:rPr lang="en-US" dirty="0" smtClean="0"/>
              <a:t>Weir Box Update</a:t>
            </a:r>
          </a:p>
          <a:p>
            <a:endParaRPr lang="en-US" dirty="0" smtClean="0"/>
          </a:p>
          <a:p>
            <a:r>
              <a:rPr lang="en-US" dirty="0" smtClean="0"/>
              <a:t>Schedule</a:t>
            </a:r>
          </a:p>
          <a:p>
            <a:endParaRPr lang="en-US" dirty="0"/>
          </a:p>
          <a:p>
            <a:r>
              <a:rPr lang="en-US" dirty="0" smtClean="0"/>
              <a:t>60% SWS DDR Update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z="1000" smtClean="0"/>
              <a:pPr/>
              <a:t>2</a:t>
            </a:fld>
            <a:endParaRPr lang="en-US" sz="1000" dirty="0"/>
          </a:p>
        </p:txBody>
      </p:sp>
      <p:pic>
        <p:nvPicPr>
          <p:cNvPr id="5" name="Picture 6" descr="C:\Documents and Settings\g2oddklb\Local Settings\Temporary Internet Files\Content.Word\Detroit Dam interior view 1953 draw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642" y="919251"/>
            <a:ext cx="7284842" cy="427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2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WWIGs - one </a:t>
            </a:r>
            <a:r>
              <a:rPr lang="en-US" dirty="0" smtClean="0"/>
              <a:t>hoist </a:t>
            </a:r>
            <a:r>
              <a:rPr lang="en-US" dirty="0" smtClean="0"/>
              <a:t>to </a:t>
            </a:r>
            <a:r>
              <a:rPr lang="en-US" dirty="0" smtClean="0"/>
              <a:t>lift all three leaves. </a:t>
            </a:r>
            <a:r>
              <a:rPr lang="en-US" dirty="0" smtClean="0"/>
              <a:t>Hoists are wire </a:t>
            </a:r>
            <a:r>
              <a:rPr lang="en-US" dirty="0" smtClean="0"/>
              <a:t>rope </a:t>
            </a:r>
            <a:r>
              <a:rPr lang="en-US" dirty="0" smtClean="0"/>
              <a:t>with </a:t>
            </a:r>
            <a:r>
              <a:rPr lang="en-US" dirty="0" smtClean="0"/>
              <a:t>electric motor, gearbox, and spiral wound wire rope </a:t>
            </a:r>
            <a:r>
              <a:rPr lang="en-US" dirty="0" smtClean="0"/>
              <a:t>drum.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CWIGs </a:t>
            </a:r>
            <a:r>
              <a:rPr lang="en-US" dirty="0" smtClean="0"/>
              <a:t>hoist under consideration: wire </a:t>
            </a:r>
            <a:r>
              <a:rPr lang="en-US" dirty="0" smtClean="0"/>
              <a:t>rope hoist </a:t>
            </a:r>
            <a:r>
              <a:rPr lang="en-US" dirty="0" smtClean="0"/>
              <a:t>and </a:t>
            </a:r>
            <a:r>
              <a:rPr lang="en-US" dirty="0" smtClean="0"/>
              <a:t>a </a:t>
            </a:r>
            <a:r>
              <a:rPr lang="en-US" dirty="0" smtClean="0"/>
              <a:t>hybrid wire </a:t>
            </a:r>
            <a:r>
              <a:rPr lang="en-US" dirty="0" smtClean="0"/>
              <a:t>rope (hydraulic cylinder and wire rope).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Pressure </a:t>
            </a:r>
            <a:r>
              <a:rPr lang="en-US" dirty="0"/>
              <a:t>activated pressure relief panels </a:t>
            </a:r>
            <a:r>
              <a:rPr lang="en-US" dirty="0" smtClean="0"/>
              <a:t>incorporated </a:t>
            </a:r>
            <a:r>
              <a:rPr lang="en-US" dirty="0"/>
              <a:t>into CWIG to provide emergency pressure </a:t>
            </a:r>
            <a:r>
              <a:rPr lang="en-US" dirty="0" smtClean="0"/>
              <a:t>relief.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RO and Penstock conduit bulkhead hoists </a:t>
            </a:r>
            <a:r>
              <a:rPr lang="en-US" dirty="0" smtClean="0"/>
              <a:t>similar </a:t>
            </a:r>
            <a:r>
              <a:rPr lang="en-US" dirty="0"/>
              <a:t>in design to the WWIG hoist.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Gantry/Bridge crane is above hoists and has full coverage of SWS deck.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FSS Fish Hopper crane is on SWS approach bridge.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8840-8851-4452-9A45-7785CB458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3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980544"/>
            <a:ext cx="11176000" cy="4709669"/>
          </a:xfrm>
        </p:spPr>
        <p:txBody>
          <a:bodyPr/>
          <a:lstStyle/>
          <a:p>
            <a:r>
              <a:rPr lang="en-US" dirty="0"/>
              <a:t>Criteria: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Supply sufficient power to operate gates and ancillary equipment at SWS.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Provide spare capacity to power future FSS.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Include the ability for local and remote control/monitoring of various equipment and instrumentation.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Provide automated controls where required by water level changes, </a:t>
            </a:r>
            <a:r>
              <a:rPr lang="en-US" dirty="0" err="1"/>
              <a:t>forebay</a:t>
            </a:r>
            <a:r>
              <a:rPr lang="en-US" dirty="0"/>
              <a:t>/wet well differential, generator operation, etc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Design Discussion: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Electrical loads are still being determined for both SWS and FSS.  The FSS will have a significant power need (estimated between 1MW and 4MW).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Location of the SWS substation and electrical equipment is in progress.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new dedicated PLC will be provided at the SWS.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8840-8851-4452-9A45-7785CB458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3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alternatives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1834" y="1249507"/>
            <a:ext cx="98837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Two Summer Drawdown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Lower the pool to 1310 for about 21 months.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Best option for constructability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In-the-wet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No deviation from rule </a:t>
            </a:r>
            <a:r>
              <a:rPr lang="en-US" dirty="0" smtClean="0"/>
              <a:t>curve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Best option for </a:t>
            </a:r>
            <a:r>
              <a:rPr lang="en-US" dirty="0" smtClean="0"/>
              <a:t>recreation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One Summer Drawdown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Provide about 9 months of dry conditions at El 1310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Only the excavation and foundation could be completed in the dry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Concepts that are not feasible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Cofferdam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Building in the dry without impacting summer recreation</a:t>
            </a:r>
          </a:p>
          <a:p>
            <a:pPr marL="800100" lvl="1" indent="-342900">
              <a:buFont typeface="+mj-lt"/>
              <a:buAutoNum type="alphaLcPeriod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41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1834" y="1249507"/>
            <a:ext cx="109505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Drawdown: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Recreation </a:t>
            </a:r>
            <a:r>
              <a:rPr lang="en-US" dirty="0" smtClean="0"/>
              <a:t>at Detroit Lake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Detroit Lake Recreation Committee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Has the attention of Federal and State politicians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Publics meetings were held </a:t>
            </a:r>
            <a:r>
              <a:rPr lang="en-US" dirty="0" smtClean="0"/>
              <a:t>in Dec and Jan</a:t>
            </a:r>
            <a:r>
              <a:rPr lang="en-US" dirty="0" smtClean="0"/>
              <a:t>.</a:t>
            </a:r>
            <a:endParaRPr lang="en-US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About 110,000 people visit </a:t>
            </a:r>
            <a:r>
              <a:rPr lang="en-US" dirty="0" err="1" smtClean="0"/>
              <a:t>Mongold</a:t>
            </a:r>
            <a:r>
              <a:rPr lang="en-US" dirty="0" smtClean="0"/>
              <a:t> each year, 75% of which is in the summer 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Water supply: Salem, Stayton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Water </a:t>
            </a:r>
            <a:r>
              <a:rPr lang="en-US" dirty="0" smtClean="0"/>
              <a:t>quality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900 CFS min flow required to operate </a:t>
            </a:r>
            <a:r>
              <a:rPr lang="en-US" dirty="0" err="1"/>
              <a:t>Minto</a:t>
            </a:r>
            <a:r>
              <a:rPr lang="en-US" dirty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In the Wet: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Is it constructible</a:t>
            </a:r>
            <a:r>
              <a:rPr lang="en-US" dirty="0" smtClean="0"/>
              <a:t>? 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Tremie</a:t>
            </a:r>
            <a:r>
              <a:rPr lang="en-US" dirty="0"/>
              <a:t> placed concrete will not work for precise placement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Float in concrete </a:t>
            </a:r>
            <a:r>
              <a:rPr lang="en-US" dirty="0" smtClean="0"/>
              <a:t>is </a:t>
            </a:r>
            <a:r>
              <a:rPr lang="en-US" dirty="0"/>
              <a:t>risky and complicated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Tolerances of the gate slots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Large amount of excavation at 100-250 feet of water depth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27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 study conducted 8-12 January</a:t>
            </a:r>
          </a:p>
          <a:p>
            <a:endParaRPr lang="en-US" dirty="0" smtClean="0"/>
          </a:p>
          <a:p>
            <a:r>
              <a:rPr lang="en-US" dirty="0"/>
              <a:t>VE team focused on </a:t>
            </a:r>
            <a:r>
              <a:rPr lang="en-US" dirty="0" smtClean="0"/>
              <a:t>constructability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PDT is analyzing alternatives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4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85" y="963667"/>
            <a:ext cx="7015397" cy="552239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25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16325"/>
            <a:ext cx="11176000" cy="806450"/>
          </a:xfrm>
        </p:spPr>
        <p:txBody>
          <a:bodyPr/>
          <a:lstStyle/>
          <a:p>
            <a:r>
              <a:rPr lang="en-US" dirty="0" smtClean="0"/>
              <a:t>Weir Box Concerns/Risk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91412"/>
            <a:ext cx="11176000" cy="4709669"/>
          </a:xfrm>
        </p:spPr>
        <p:txBody>
          <a:bodyPr/>
          <a:lstStyle/>
          <a:p>
            <a:r>
              <a:rPr lang="en-US" dirty="0" smtClean="0"/>
              <a:t>Collection efficiency</a:t>
            </a:r>
          </a:p>
          <a:p>
            <a:pPr lvl="1"/>
            <a:r>
              <a:rPr lang="en-US" dirty="0"/>
              <a:t>Increased wet well size</a:t>
            </a:r>
          </a:p>
          <a:p>
            <a:pPr lvl="1"/>
            <a:r>
              <a:rPr lang="en-US" dirty="0" smtClean="0"/>
              <a:t>Hydraulic conditions inside wet well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8840-8851-4452-9A45-7785CB458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0" t="20765" r="16710" b="10383"/>
          <a:stretch/>
        </p:blipFill>
        <p:spPr>
          <a:xfrm>
            <a:off x="5238231" y="922775"/>
            <a:ext cx="6344169" cy="439211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800" y="3416748"/>
            <a:ext cx="4140200" cy="254669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905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Tower with Weir Box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016472"/>
            <a:ext cx="5647648" cy="3473949"/>
          </a:xfrm>
          <a:ln w="254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8840-8851-4452-9A45-7785CB458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7399" y="2016471"/>
            <a:ext cx="5647649" cy="347394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6670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particles entering Tower wet well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956586"/>
            <a:ext cx="5537200" cy="3406010"/>
          </a:xfrm>
          <a:ln w="254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8840-8851-4452-9A45-7785CB458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4996" y="1956586"/>
            <a:ext cx="5537200" cy="340601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9585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particles entering weir 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8840-8851-4452-9A45-7785CB458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52" y="1233488"/>
            <a:ext cx="7657296" cy="4710112"/>
          </a:xfr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4943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16325"/>
            <a:ext cx="11176000" cy="806450"/>
          </a:xfrm>
        </p:spPr>
        <p:txBody>
          <a:bodyPr/>
          <a:lstStyle/>
          <a:p>
            <a:r>
              <a:rPr lang="en-US" dirty="0" smtClean="0"/>
              <a:t>Weir Box Concerns/Risk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91412"/>
            <a:ext cx="11176000" cy="4709669"/>
          </a:xfrm>
        </p:spPr>
        <p:txBody>
          <a:bodyPr/>
          <a:lstStyle/>
          <a:p>
            <a:r>
              <a:rPr lang="en-US" dirty="0" smtClean="0"/>
              <a:t>Compatibility – Weir Box and FSS</a:t>
            </a:r>
          </a:p>
          <a:p>
            <a:pPr lvl="1"/>
            <a:r>
              <a:rPr lang="en-US" dirty="0" smtClean="0"/>
              <a:t>Optimum wet </a:t>
            </a:r>
            <a:r>
              <a:rPr lang="en-US" dirty="0"/>
              <a:t>well entrance </a:t>
            </a:r>
            <a:r>
              <a:rPr lang="en-US" dirty="0" smtClean="0"/>
              <a:t>location</a:t>
            </a:r>
          </a:p>
          <a:p>
            <a:pPr lvl="2"/>
            <a:r>
              <a:rPr lang="en-US" dirty="0" smtClean="0"/>
              <a:t>Weir box - facing south</a:t>
            </a:r>
          </a:p>
          <a:p>
            <a:pPr lvl="2"/>
            <a:r>
              <a:rPr lang="en-US" dirty="0" smtClean="0"/>
              <a:t>FSS – facing east or north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Weir box alone - $10 mil</a:t>
            </a:r>
          </a:p>
          <a:p>
            <a:pPr lvl="1"/>
            <a:r>
              <a:rPr lang="en-US" dirty="0" smtClean="0"/>
              <a:t>Wet well upgrades - $20 mil</a:t>
            </a:r>
          </a:p>
          <a:p>
            <a:pPr lvl="1"/>
            <a:r>
              <a:rPr lang="en-US" dirty="0" smtClean="0"/>
              <a:t>FSS cost increase - $20 mil</a:t>
            </a:r>
          </a:p>
          <a:p>
            <a:endParaRPr lang="en-US" dirty="0"/>
          </a:p>
          <a:p>
            <a:r>
              <a:rPr lang="en-US" dirty="0" smtClean="0"/>
              <a:t>Current trend</a:t>
            </a:r>
          </a:p>
          <a:p>
            <a:pPr lvl="1"/>
            <a:r>
              <a:rPr lang="en-US" dirty="0" smtClean="0"/>
              <a:t>Likelihood of success is going down</a:t>
            </a:r>
          </a:p>
          <a:p>
            <a:pPr lvl="1"/>
            <a:r>
              <a:rPr lang="en-US" dirty="0" smtClean="0"/>
              <a:t>Cost is going up</a:t>
            </a:r>
          </a:p>
          <a:p>
            <a:pPr lvl="1"/>
            <a:endParaRPr lang="en-US" dirty="0"/>
          </a:p>
          <a:p>
            <a:r>
              <a:rPr lang="en-US" dirty="0" smtClean="0"/>
              <a:t>PDT recommendation – stop pursuing Weir Box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8840-8851-4452-9A45-7785CB458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1901" y="469846"/>
            <a:ext cx="4080499" cy="250997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8448105" y="3180393"/>
            <a:ext cx="3134295" cy="2682776"/>
            <a:chOff x="8201922" y="3091275"/>
            <a:chExt cx="3498575" cy="3173126"/>
          </a:xfrm>
        </p:grpSpPr>
        <p:grpSp>
          <p:nvGrpSpPr>
            <p:cNvPr id="8" name="Group 7"/>
            <p:cNvGrpSpPr/>
            <p:nvPr/>
          </p:nvGrpSpPr>
          <p:grpSpPr>
            <a:xfrm>
              <a:off x="8201922" y="3091275"/>
              <a:ext cx="3498575" cy="3173126"/>
              <a:chOff x="4830886" y="3218860"/>
              <a:chExt cx="3498575" cy="3173126"/>
            </a:xfrm>
          </p:grpSpPr>
          <p:pic>
            <p:nvPicPr>
              <p:cNvPr id="10" name="Content Placeholder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98" t="7576" r="14270" b="30407"/>
              <a:stretch/>
            </p:blipFill>
            <p:spPr bwMode="auto">
              <a:xfrm>
                <a:off x="4830886" y="3218860"/>
                <a:ext cx="3498575" cy="317312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6580173" y="4258738"/>
                <a:ext cx="267839" cy="419100"/>
              </a:xfrm>
              <a:prstGeom prst="rect">
                <a:avLst/>
              </a:prstGeom>
              <a:solidFill>
                <a:schemeClr val="accent6">
                  <a:alpha val="49000"/>
                </a:schemeClr>
              </a:solidFill>
              <a:ln>
                <a:noFill/>
              </a:ln>
              <a:effectLst/>
              <a:scene3d>
                <a:camera prst="orthographicFront">
                  <a:rot lat="2217538" lon="19395589" rev="18580001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 flipV="1">
              <a:off x="9437109" y="4677838"/>
              <a:ext cx="355485" cy="370100"/>
            </a:xfrm>
            <a:prstGeom prst="straightConnector1">
              <a:avLst/>
            </a:prstGeom>
            <a:ln w="317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583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2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Phase 1 (Selective Withdrawal Structure)</a:t>
            </a:r>
            <a:endParaRPr lang="en-US" dirty="0"/>
          </a:p>
          <a:p>
            <a:pPr lvl="2"/>
            <a:r>
              <a:rPr lang="en-US" dirty="0"/>
              <a:t>SWS DDR Complete – September 2018  (currently at 60</a:t>
            </a:r>
            <a:r>
              <a:rPr lang="en-US" dirty="0" smtClean="0"/>
              <a:t>%)</a:t>
            </a:r>
          </a:p>
          <a:p>
            <a:pPr lvl="2"/>
            <a:r>
              <a:rPr lang="en-US" dirty="0" smtClean="0"/>
              <a:t>SWS P&amp;S Complete – April 2020</a:t>
            </a:r>
          </a:p>
          <a:p>
            <a:pPr lvl="2"/>
            <a:r>
              <a:rPr lang="en-US" dirty="0" smtClean="0"/>
              <a:t>SWS Construction Contract Award – Oct 2020</a:t>
            </a:r>
          </a:p>
          <a:p>
            <a:pPr lvl="2"/>
            <a:r>
              <a:rPr lang="en-US" dirty="0" smtClean="0"/>
              <a:t>Phase 1 Complete – 2023 </a:t>
            </a:r>
          </a:p>
          <a:p>
            <a:pPr marL="385762" lvl="2" indent="0">
              <a:buNone/>
            </a:pPr>
            <a:endParaRPr lang="en-US" dirty="0" smtClean="0"/>
          </a:p>
          <a:p>
            <a:pPr lvl="1"/>
            <a:r>
              <a:rPr lang="en-US" dirty="0"/>
              <a:t>  Phase 2  (</a:t>
            </a:r>
            <a:r>
              <a:rPr lang="en-US" dirty="0" smtClean="0"/>
              <a:t>Floating Screen Structure)</a:t>
            </a:r>
            <a:endParaRPr lang="en-US" dirty="0"/>
          </a:p>
          <a:p>
            <a:pPr lvl="2"/>
            <a:r>
              <a:rPr lang="en-US" dirty="0"/>
              <a:t>FSS DDR Complete – November 2018   (currently at 10%)</a:t>
            </a:r>
          </a:p>
          <a:p>
            <a:pPr lvl="2"/>
            <a:r>
              <a:rPr lang="en-US" dirty="0" smtClean="0"/>
              <a:t>Revised FSS DDR </a:t>
            </a:r>
            <a:r>
              <a:rPr lang="en-US" dirty="0"/>
              <a:t>complete - 2023 (Incorporates lessons learned)</a:t>
            </a:r>
          </a:p>
          <a:p>
            <a:pPr lvl="2"/>
            <a:r>
              <a:rPr lang="en-US" dirty="0" smtClean="0"/>
              <a:t>FSS P&amp;S </a:t>
            </a:r>
            <a:r>
              <a:rPr lang="en-US" dirty="0"/>
              <a:t>complete </a:t>
            </a:r>
            <a:r>
              <a:rPr lang="en-US" dirty="0" smtClean="0"/>
              <a:t>– 2025</a:t>
            </a:r>
          </a:p>
          <a:p>
            <a:pPr lvl="2"/>
            <a:r>
              <a:rPr lang="en-US" dirty="0" smtClean="0"/>
              <a:t>FSS Construction </a:t>
            </a:r>
            <a:r>
              <a:rPr lang="en-US" dirty="0"/>
              <a:t>Contract </a:t>
            </a:r>
            <a:r>
              <a:rPr lang="en-US" dirty="0" smtClean="0"/>
              <a:t>Award – 2025</a:t>
            </a:r>
          </a:p>
          <a:p>
            <a:pPr lvl="2"/>
            <a:r>
              <a:rPr lang="en-US" dirty="0" smtClean="0"/>
              <a:t>Phase </a:t>
            </a:r>
            <a:r>
              <a:rPr lang="en-US" dirty="0"/>
              <a:t>2 </a:t>
            </a:r>
            <a:r>
              <a:rPr lang="en-US" dirty="0" smtClean="0"/>
              <a:t>Complete </a:t>
            </a:r>
            <a:r>
              <a:rPr lang="en-US" dirty="0"/>
              <a:t>– 2028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z="1000" smtClean="0"/>
              <a:pPr/>
              <a:t>8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7183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SWS – current isometric (as of 20 Dec 2017)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5752" y="1282700"/>
            <a:ext cx="8879821" cy="471011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8840-8851-4452-9A45-7785CB458C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5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 Templates">
  <a:themeElements>
    <a:clrScheme name="Custom 2">
      <a:dk1>
        <a:srgbClr val="000000"/>
      </a:dk1>
      <a:lt1>
        <a:srgbClr val="FFFFFF"/>
      </a:lt1>
      <a:dk2>
        <a:srgbClr val="83847A"/>
      </a:dk2>
      <a:lt2>
        <a:srgbClr val="A3A3A3"/>
      </a:lt2>
      <a:accent1>
        <a:srgbClr val="82786F"/>
      </a:accent1>
      <a:accent2>
        <a:srgbClr val="6E8778"/>
      </a:accent2>
      <a:accent3>
        <a:srgbClr val="705C38"/>
      </a:accent3>
      <a:accent4>
        <a:srgbClr val="3E6682"/>
      </a:accent4>
      <a:accent5>
        <a:srgbClr val="663830"/>
      </a:accent5>
      <a:accent6>
        <a:srgbClr val="EF4135"/>
      </a:accent6>
      <a:hlink>
        <a:srgbClr val="3E6682"/>
      </a:hlink>
      <a:folHlink>
        <a:srgbClr val="EF413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9.22.17 Managers Meeting Ver 2.potx [Read-Only]" id="{3CC8F739-BDDA-4A7A-99C2-580B217B3037}" vid="{04D26AE5-B4AA-40E3-A974-670928552C7D}"/>
    </a:ext>
  </a:extLst>
</a:theme>
</file>

<file path=ppt/theme/theme2.xml><?xml version="1.0" encoding="utf-8"?>
<a:theme xmlns:a="http://schemas.openxmlformats.org/drawingml/2006/main" name="Content Templates">
  <a:themeElements>
    <a:clrScheme name="USACE COLOR SCHEME">
      <a:dk1>
        <a:srgbClr val="000000"/>
      </a:dk1>
      <a:lt1>
        <a:srgbClr val="83847A"/>
      </a:lt1>
      <a:dk2>
        <a:srgbClr val="FFFFFF"/>
      </a:dk2>
      <a:lt2>
        <a:srgbClr val="A3A3A3"/>
      </a:lt2>
      <a:accent1>
        <a:srgbClr val="82786F"/>
      </a:accent1>
      <a:accent2>
        <a:srgbClr val="6E8778"/>
      </a:accent2>
      <a:accent3>
        <a:srgbClr val="705C38"/>
      </a:accent3>
      <a:accent4>
        <a:srgbClr val="3E6682"/>
      </a:accent4>
      <a:accent5>
        <a:srgbClr val="663830"/>
      </a:accent5>
      <a:accent6>
        <a:srgbClr val="EF4135"/>
      </a:accent6>
      <a:hlink>
        <a:srgbClr val="3E6682"/>
      </a:hlink>
      <a:folHlink>
        <a:srgbClr val="EF4135"/>
      </a:folHlink>
    </a:clrScheme>
    <a:fontScheme name="USACE TEMPLAT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F4339">
            <a:alpha val="89000"/>
          </a:srgbClr>
        </a:soli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9.22.17 Managers Meeting Ver 2.potx [Read-Only]" id="{3CC8F739-BDDA-4A7A-99C2-580B217B3037}" vid="{0ADDB996-AE07-49B6-BBD4-7079CB5EF5F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4FF312FF1AAF44B210F350CB9C9885" ma:contentTypeVersion="1" ma:contentTypeDescription="Create a new document." ma:contentTypeScope="" ma:versionID="ce579a12f63866ebc38e5237c579c51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8AA963-2F43-416A-A529-86349D8BC8DA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C350F64-642B-42B3-B7AD-7FB7352999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A95929-70A5-4036-8885-EBBB51D297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9.22.17 Managers Meeting Ver 2</Template>
  <TotalTime>12106</TotalTime>
  <Words>1166</Words>
  <Application>Microsoft Office PowerPoint</Application>
  <PresentationFormat>Widescreen</PresentationFormat>
  <Paragraphs>243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ＭＳ Ｐゴシック</vt:lpstr>
      <vt:lpstr>Arial</vt:lpstr>
      <vt:lpstr>Calibri</vt:lpstr>
      <vt:lpstr>Wingdings</vt:lpstr>
      <vt:lpstr>Title Slide Templates</vt:lpstr>
      <vt:lpstr>Content Templates</vt:lpstr>
      <vt:lpstr>Detroit Temperature Control and Downstream passage </vt:lpstr>
      <vt:lpstr>Agenda</vt:lpstr>
      <vt:lpstr>Weir Box Concerns/Risk</vt:lpstr>
      <vt:lpstr>Tower with Weir Box</vt:lpstr>
      <vt:lpstr>Water particles entering Tower wet well</vt:lpstr>
      <vt:lpstr>Water particles entering weir box</vt:lpstr>
      <vt:lpstr>Weir Box Concerns/Risk</vt:lpstr>
      <vt:lpstr>Project Schedule</vt:lpstr>
      <vt:lpstr>SWS – current isometric (as of 20 Dec 2017)</vt:lpstr>
      <vt:lpstr>SWS and FSS - isometric</vt:lpstr>
      <vt:lpstr>SWS and FSS - plan</vt:lpstr>
      <vt:lpstr>Temperature modeling</vt:lpstr>
      <vt:lpstr>Temperature modeling</vt:lpstr>
      <vt:lpstr>Biological considerations</vt:lpstr>
      <vt:lpstr>Hydraulic</vt:lpstr>
      <vt:lpstr>Hydraulic</vt:lpstr>
      <vt:lpstr>Structural</vt:lpstr>
      <vt:lpstr>Structural</vt:lpstr>
      <vt:lpstr>Structural</vt:lpstr>
      <vt:lpstr>Mechanical </vt:lpstr>
      <vt:lpstr>electrical</vt:lpstr>
      <vt:lpstr>Construction alternatives</vt:lpstr>
      <vt:lpstr>Construction challenges</vt:lpstr>
      <vt:lpstr>VE Study</vt:lpstr>
      <vt:lpstr>Questions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Cougar Downstream passage Progress update</dc:title>
  <dc:creator>Tarbox, Erica M CIV USARMY CENWP (US)</dc:creator>
  <cp:lastModifiedBy>Fortuny, Kristina R (Kristy) CIV USARMY CENWP (US)</cp:lastModifiedBy>
  <cp:revision>183</cp:revision>
  <cp:lastPrinted>2018-01-06T00:07:36Z</cp:lastPrinted>
  <dcterms:created xsi:type="dcterms:W3CDTF">2017-09-19T21:42:03Z</dcterms:created>
  <dcterms:modified xsi:type="dcterms:W3CDTF">2018-01-19T16:26:09Z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0x0101005F4FF312FF1AAF44B210F350CB9C9885</vt:lpwstr>
  </property>
</Properties>
</file>